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50" r:id="rId1"/>
  </p:sldMasterIdLst>
  <p:sldIdLst>
    <p:sldId id="267" r:id="rId2"/>
    <p:sldId id="257" r:id="rId3"/>
    <p:sldId id="26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0691813" cy="75628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40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9899" y="-9338"/>
            <a:ext cx="10721985" cy="7581526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1972" y="2651667"/>
            <a:ext cx="6813013" cy="1815505"/>
          </a:xfrm>
        </p:spPr>
        <p:txBody>
          <a:bodyPr anchor="b">
            <a:noAutofit/>
          </a:bodyPr>
          <a:lstStyle>
            <a:lvl1pPr algn="r">
              <a:defRPr sz="5955">
                <a:solidFill>
                  <a:schemeClr val="accent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1972" y="4467170"/>
            <a:ext cx="6813013" cy="1209636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4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2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6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1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52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9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3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079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672254"/>
            <a:ext cx="7422197" cy="3753414"/>
          </a:xfrm>
        </p:spPr>
        <p:txBody>
          <a:bodyPr anchor="ctr">
            <a:normAutofit/>
          </a:bodyPr>
          <a:lstStyle>
            <a:lvl1pPr algn="l">
              <a:defRPr sz="4852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4929858"/>
            <a:ext cx="7422197" cy="1732422"/>
          </a:xfrm>
        </p:spPr>
        <p:txBody>
          <a:bodyPr anchor="ctr">
            <a:normAutofit/>
          </a:bodyPr>
          <a:lstStyle>
            <a:lvl1pPr marL="0" indent="0" algn="l">
              <a:buNone/>
              <a:defRPr sz="1985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04200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2pPr>
            <a:lvl3pPr marL="100840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2600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4pPr>
            <a:lvl5pPr marL="20168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5pPr>
            <a:lvl6pPr marL="25210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6pPr>
            <a:lvl7pPr marL="30252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7pPr>
            <a:lvl8pPr marL="35294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8pPr>
            <a:lvl9pPr marL="40336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234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050" y="672253"/>
            <a:ext cx="7100026" cy="3333256"/>
          </a:xfrm>
        </p:spPr>
        <p:txBody>
          <a:bodyPr anchor="ctr">
            <a:normAutofit/>
          </a:bodyPr>
          <a:lstStyle>
            <a:lvl1pPr algn="l">
              <a:defRPr sz="4852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87454" y="4005510"/>
            <a:ext cx="6337219" cy="420158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764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4200" indent="0">
              <a:buFontTx/>
              <a:buNone/>
              <a:defRPr/>
            </a:lvl2pPr>
            <a:lvl3pPr marL="1008400" indent="0">
              <a:buFontTx/>
              <a:buNone/>
              <a:defRPr/>
            </a:lvl3pPr>
            <a:lvl4pPr marL="1512600" indent="0">
              <a:buFontTx/>
              <a:buNone/>
              <a:defRPr/>
            </a:lvl4pPr>
            <a:lvl5pPr marL="2016801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6" y="4929858"/>
            <a:ext cx="7422198" cy="1732422"/>
          </a:xfrm>
        </p:spPr>
        <p:txBody>
          <a:bodyPr anchor="ctr">
            <a:normAutofit/>
          </a:bodyPr>
          <a:lstStyle>
            <a:lvl1pPr marL="0" indent="0" algn="l">
              <a:buNone/>
              <a:defRPr sz="1985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04200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2pPr>
            <a:lvl3pPr marL="100840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2600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4pPr>
            <a:lvl5pPr marL="20168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5pPr>
            <a:lvl6pPr marL="25210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6pPr>
            <a:lvl7pPr marL="30252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7pPr>
            <a:lvl8pPr marL="35294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8pPr>
            <a:lvl9pPr marL="40336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64420" y="871611"/>
            <a:ext cx="534730" cy="644878"/>
          </a:xfrm>
          <a:prstGeom prst="rect">
            <a:avLst/>
          </a:prstGeom>
        </p:spPr>
        <p:txBody>
          <a:bodyPr vert="horz" lIns="100838" tIns="50419" rIns="100838" bIns="50419" rtlCol="0" anchor="ctr">
            <a:noAutofit/>
          </a:bodyPr>
          <a:lstStyle/>
          <a:p>
            <a:pPr lvl="0"/>
            <a:r>
              <a:rPr lang="en-US" sz="8822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889888" y="3183230"/>
            <a:ext cx="534730" cy="644878"/>
          </a:xfrm>
          <a:prstGeom prst="rect">
            <a:avLst/>
          </a:prstGeom>
        </p:spPr>
        <p:txBody>
          <a:bodyPr vert="horz" lIns="100838" tIns="50419" rIns="100838" bIns="50419" rtlCol="0" anchor="ctr">
            <a:noAutofit/>
          </a:bodyPr>
          <a:lstStyle/>
          <a:p>
            <a:pPr lvl="0"/>
            <a:r>
              <a:rPr lang="en-US" sz="8822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0399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6" y="2130553"/>
            <a:ext cx="7422198" cy="2862216"/>
          </a:xfrm>
        </p:spPr>
        <p:txBody>
          <a:bodyPr anchor="b">
            <a:normAutofit/>
          </a:bodyPr>
          <a:lstStyle>
            <a:lvl1pPr algn="l">
              <a:defRPr sz="4852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6" y="4992769"/>
            <a:ext cx="7422198" cy="1669511"/>
          </a:xfrm>
        </p:spPr>
        <p:txBody>
          <a:bodyPr anchor="t">
            <a:normAutofit/>
          </a:bodyPr>
          <a:lstStyle>
            <a:lvl1pPr marL="0" indent="0" algn="l">
              <a:buNone/>
              <a:defRPr sz="1985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04200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2pPr>
            <a:lvl3pPr marL="100840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2600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4pPr>
            <a:lvl5pPr marL="20168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5pPr>
            <a:lvl6pPr marL="25210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6pPr>
            <a:lvl7pPr marL="30252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7pPr>
            <a:lvl8pPr marL="35294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8pPr>
            <a:lvl9pPr marL="40336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072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050" y="672253"/>
            <a:ext cx="7100026" cy="3333256"/>
          </a:xfrm>
        </p:spPr>
        <p:txBody>
          <a:bodyPr anchor="ctr">
            <a:normAutofit/>
          </a:bodyPr>
          <a:lstStyle>
            <a:lvl1pPr algn="l">
              <a:defRPr sz="4852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12784" y="4425668"/>
            <a:ext cx="7422200" cy="567101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647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04200" indent="0">
              <a:buFontTx/>
              <a:buNone/>
              <a:defRPr/>
            </a:lvl2pPr>
            <a:lvl3pPr marL="1008400" indent="0">
              <a:buFontTx/>
              <a:buNone/>
              <a:defRPr/>
            </a:lvl3pPr>
            <a:lvl4pPr marL="1512600" indent="0">
              <a:buFontTx/>
              <a:buNone/>
              <a:defRPr/>
            </a:lvl4pPr>
            <a:lvl5pPr marL="2016801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6" y="4992769"/>
            <a:ext cx="7422198" cy="1669511"/>
          </a:xfrm>
        </p:spPr>
        <p:txBody>
          <a:bodyPr anchor="t">
            <a:normAutofit/>
          </a:bodyPr>
          <a:lstStyle>
            <a:lvl1pPr marL="0" indent="0" algn="l">
              <a:buNone/>
              <a:defRPr sz="198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4200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2pPr>
            <a:lvl3pPr marL="100840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2600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4pPr>
            <a:lvl5pPr marL="20168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5pPr>
            <a:lvl6pPr marL="25210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6pPr>
            <a:lvl7pPr marL="30252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7pPr>
            <a:lvl8pPr marL="35294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8pPr>
            <a:lvl9pPr marL="40336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64420" y="871611"/>
            <a:ext cx="534730" cy="644878"/>
          </a:xfrm>
          <a:prstGeom prst="rect">
            <a:avLst/>
          </a:prstGeom>
        </p:spPr>
        <p:txBody>
          <a:bodyPr vert="horz" lIns="100838" tIns="50419" rIns="100838" bIns="50419" rtlCol="0" anchor="ctr">
            <a:noAutofit/>
          </a:bodyPr>
          <a:lstStyle/>
          <a:p>
            <a:pPr lvl="0"/>
            <a:r>
              <a:rPr lang="en-US" sz="8822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889888" y="3183230"/>
            <a:ext cx="534730" cy="644878"/>
          </a:xfrm>
          <a:prstGeom prst="rect">
            <a:avLst/>
          </a:prstGeom>
        </p:spPr>
        <p:txBody>
          <a:bodyPr vert="horz" lIns="100838" tIns="50419" rIns="100838" bIns="50419" rtlCol="0" anchor="ctr">
            <a:noAutofit/>
          </a:bodyPr>
          <a:lstStyle/>
          <a:p>
            <a:pPr lvl="0"/>
            <a:r>
              <a:rPr lang="en-US" sz="8822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6742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94" y="672253"/>
            <a:ext cx="7414890" cy="3333256"/>
          </a:xfrm>
        </p:spPr>
        <p:txBody>
          <a:bodyPr anchor="ctr">
            <a:normAutofit/>
          </a:bodyPr>
          <a:lstStyle>
            <a:lvl1pPr algn="l">
              <a:defRPr sz="4852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12784" y="4425668"/>
            <a:ext cx="7422200" cy="567101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647">
                <a:solidFill>
                  <a:schemeClr val="accent1"/>
                </a:solidFill>
              </a:defRPr>
            </a:lvl1pPr>
            <a:lvl2pPr marL="504200" indent="0">
              <a:buFontTx/>
              <a:buNone/>
              <a:defRPr/>
            </a:lvl2pPr>
            <a:lvl3pPr marL="1008400" indent="0">
              <a:buFontTx/>
              <a:buNone/>
              <a:defRPr/>
            </a:lvl3pPr>
            <a:lvl4pPr marL="1512600" indent="0">
              <a:buFontTx/>
              <a:buNone/>
              <a:defRPr/>
            </a:lvl4pPr>
            <a:lvl5pPr marL="2016801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6" y="4992769"/>
            <a:ext cx="7422198" cy="1669511"/>
          </a:xfrm>
        </p:spPr>
        <p:txBody>
          <a:bodyPr anchor="t">
            <a:normAutofit/>
          </a:bodyPr>
          <a:lstStyle>
            <a:lvl1pPr marL="0" indent="0" algn="l">
              <a:buNone/>
              <a:defRPr sz="198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4200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2pPr>
            <a:lvl3pPr marL="100840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2600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4pPr>
            <a:lvl5pPr marL="20168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5pPr>
            <a:lvl6pPr marL="25210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6pPr>
            <a:lvl7pPr marL="30252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7pPr>
            <a:lvl8pPr marL="35294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8pPr>
            <a:lvl9pPr marL="40336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0482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dirty="0"/>
              <a:t>6/6/2024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8563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89097" y="672254"/>
            <a:ext cx="1144496" cy="5791183"/>
          </a:xfrm>
        </p:spPr>
        <p:txBody>
          <a:bodyPr vert="eaVert" anchor="ctr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6" y="672254"/>
            <a:ext cx="6074393" cy="5791183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03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0388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dirty="0"/>
              <a:t>6/6/2024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162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6" y="2978458"/>
            <a:ext cx="7422198" cy="2014313"/>
          </a:xfrm>
        </p:spPr>
        <p:txBody>
          <a:bodyPr anchor="b"/>
          <a:lstStyle>
            <a:lvl1pPr algn="l">
              <a:defRPr sz="4411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6" y="4992769"/>
            <a:ext cx="7422198" cy="948830"/>
          </a:xfrm>
        </p:spPr>
        <p:txBody>
          <a:bodyPr anchor="t"/>
          <a:lstStyle>
            <a:lvl1pPr marL="0" indent="0" algn="l">
              <a:buNone/>
              <a:defRPr sz="2206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4200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2pPr>
            <a:lvl3pPr marL="100840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2600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4pPr>
            <a:lvl5pPr marL="20168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5pPr>
            <a:lvl6pPr marL="25210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6pPr>
            <a:lvl7pPr marL="30252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7pPr>
            <a:lvl8pPr marL="35294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8pPr>
            <a:lvl9pPr marL="403360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07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672253"/>
            <a:ext cx="7422197" cy="1456549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2788" y="2382650"/>
            <a:ext cx="3610836" cy="4279629"/>
          </a:xfrm>
        </p:spPr>
        <p:txBody>
          <a:bodyPr>
            <a:normAutofit/>
          </a:bodyPr>
          <a:lstStyle>
            <a:lvl1pPr>
              <a:defRPr sz="1985"/>
            </a:lvl1pPr>
            <a:lvl2pPr>
              <a:defRPr sz="1764"/>
            </a:lvl2pPr>
            <a:lvl3pPr>
              <a:defRPr sz="1544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4148" y="2382651"/>
            <a:ext cx="3610837" cy="4279630"/>
          </a:xfrm>
        </p:spPr>
        <p:txBody>
          <a:bodyPr>
            <a:normAutofit/>
          </a:bodyPr>
          <a:lstStyle>
            <a:lvl1pPr>
              <a:defRPr sz="1985"/>
            </a:lvl1pPr>
            <a:lvl2pPr>
              <a:defRPr sz="1764"/>
            </a:lvl2pPr>
            <a:lvl3pPr>
              <a:defRPr sz="1544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70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7" y="672253"/>
            <a:ext cx="7422196" cy="1456549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6" y="2383084"/>
            <a:ext cx="3613833" cy="635489"/>
          </a:xfrm>
        </p:spPr>
        <p:txBody>
          <a:bodyPr anchor="b">
            <a:noAutofit/>
          </a:bodyPr>
          <a:lstStyle>
            <a:lvl1pPr marL="0" indent="0">
              <a:buNone/>
              <a:defRPr sz="2647" b="0"/>
            </a:lvl1pPr>
            <a:lvl2pPr marL="504200" indent="0">
              <a:buNone/>
              <a:defRPr sz="2206" b="1"/>
            </a:lvl2pPr>
            <a:lvl3pPr marL="1008400" indent="0">
              <a:buNone/>
              <a:defRPr sz="1985" b="1"/>
            </a:lvl3pPr>
            <a:lvl4pPr marL="1512600" indent="0">
              <a:buNone/>
              <a:defRPr sz="1764" b="1"/>
            </a:lvl4pPr>
            <a:lvl5pPr marL="2016801" indent="0">
              <a:buNone/>
              <a:defRPr sz="1764" b="1"/>
            </a:lvl5pPr>
            <a:lvl6pPr marL="2521001" indent="0">
              <a:buNone/>
              <a:defRPr sz="1764" b="1"/>
            </a:lvl6pPr>
            <a:lvl7pPr marL="3025201" indent="0">
              <a:buNone/>
              <a:defRPr sz="1764" b="1"/>
            </a:lvl7pPr>
            <a:lvl8pPr marL="3529401" indent="0">
              <a:buNone/>
              <a:defRPr sz="1764" b="1"/>
            </a:lvl8pPr>
            <a:lvl9pPr marL="4033601" indent="0">
              <a:buNone/>
              <a:defRPr sz="1764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6" y="3018575"/>
            <a:ext cx="3613833" cy="3643707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21149" y="2383084"/>
            <a:ext cx="3613833" cy="635489"/>
          </a:xfrm>
        </p:spPr>
        <p:txBody>
          <a:bodyPr anchor="b">
            <a:noAutofit/>
          </a:bodyPr>
          <a:lstStyle>
            <a:lvl1pPr marL="0" indent="0">
              <a:buNone/>
              <a:defRPr sz="2647" b="0"/>
            </a:lvl1pPr>
            <a:lvl2pPr marL="504200" indent="0">
              <a:buNone/>
              <a:defRPr sz="2206" b="1"/>
            </a:lvl2pPr>
            <a:lvl3pPr marL="1008400" indent="0">
              <a:buNone/>
              <a:defRPr sz="1985" b="1"/>
            </a:lvl3pPr>
            <a:lvl4pPr marL="1512600" indent="0">
              <a:buNone/>
              <a:defRPr sz="1764" b="1"/>
            </a:lvl4pPr>
            <a:lvl5pPr marL="2016801" indent="0">
              <a:buNone/>
              <a:defRPr sz="1764" b="1"/>
            </a:lvl5pPr>
            <a:lvl6pPr marL="2521001" indent="0">
              <a:buNone/>
              <a:defRPr sz="1764" b="1"/>
            </a:lvl6pPr>
            <a:lvl7pPr marL="3025201" indent="0">
              <a:buNone/>
              <a:defRPr sz="1764" b="1"/>
            </a:lvl7pPr>
            <a:lvl8pPr marL="3529401" indent="0">
              <a:buNone/>
              <a:defRPr sz="1764" b="1"/>
            </a:lvl8pPr>
            <a:lvl9pPr marL="4033601" indent="0">
              <a:buNone/>
              <a:defRPr sz="1764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21149" y="3018575"/>
            <a:ext cx="3613833" cy="3643707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292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6" y="672253"/>
            <a:ext cx="7422197" cy="1456549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848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806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6" y="1652627"/>
            <a:ext cx="3262479" cy="1409864"/>
          </a:xfrm>
        </p:spPr>
        <p:txBody>
          <a:bodyPr anchor="b">
            <a:normAutofit/>
          </a:bodyPr>
          <a:lstStyle>
            <a:lvl1pPr>
              <a:defRPr sz="2206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5789" y="567848"/>
            <a:ext cx="3959194" cy="6094432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2786" y="3062490"/>
            <a:ext cx="3262479" cy="2850073"/>
          </a:xfrm>
        </p:spPr>
        <p:txBody>
          <a:bodyPr>
            <a:normAutofit/>
          </a:bodyPr>
          <a:lstStyle>
            <a:lvl1pPr marL="0" indent="0">
              <a:buNone/>
              <a:defRPr sz="1544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dirty="0"/>
              <a:t>6/6/2024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49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6" y="5293995"/>
            <a:ext cx="7422197" cy="624986"/>
          </a:xfrm>
        </p:spPr>
        <p:txBody>
          <a:bodyPr anchor="b">
            <a:normAutofit/>
          </a:bodyPr>
          <a:lstStyle>
            <a:lvl1pPr algn="l">
              <a:defRPr sz="2647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12786" y="672254"/>
            <a:ext cx="7422197" cy="4240972"/>
          </a:xfrm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4200" indent="0">
              <a:buNone/>
              <a:defRPr sz="1764"/>
            </a:lvl2pPr>
            <a:lvl3pPr marL="1008400" indent="0">
              <a:buNone/>
              <a:defRPr sz="1764"/>
            </a:lvl3pPr>
            <a:lvl4pPr marL="1512600" indent="0">
              <a:buNone/>
              <a:defRPr sz="1764"/>
            </a:lvl4pPr>
            <a:lvl5pPr marL="2016801" indent="0">
              <a:buNone/>
              <a:defRPr sz="1764"/>
            </a:lvl5pPr>
            <a:lvl6pPr marL="2521001" indent="0">
              <a:buNone/>
              <a:defRPr sz="1764"/>
            </a:lvl6pPr>
            <a:lvl7pPr marL="3025201" indent="0">
              <a:buNone/>
              <a:defRPr sz="1764"/>
            </a:lvl7pPr>
            <a:lvl8pPr marL="3529401" indent="0">
              <a:buNone/>
              <a:defRPr sz="1764"/>
            </a:lvl8pPr>
            <a:lvl9pPr marL="4033601" indent="0">
              <a:buNone/>
              <a:defRPr sz="1764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2786" y="5918981"/>
            <a:ext cx="7422197" cy="743299"/>
          </a:xfrm>
        </p:spPr>
        <p:txBody>
          <a:bodyPr>
            <a:normAutofit/>
          </a:bodyPr>
          <a:lstStyle>
            <a:lvl1pPr marL="0" indent="0">
              <a:buNone/>
              <a:defRPr sz="1323"/>
            </a:lvl1pPr>
            <a:lvl2pPr marL="504200" indent="0">
              <a:buNone/>
              <a:defRPr sz="1323"/>
            </a:lvl2pPr>
            <a:lvl3pPr marL="1008400" indent="0">
              <a:buNone/>
              <a:defRPr sz="1103"/>
            </a:lvl3pPr>
            <a:lvl4pPr marL="1512600" indent="0">
              <a:buNone/>
              <a:defRPr sz="993"/>
            </a:lvl4pPr>
            <a:lvl5pPr marL="2016801" indent="0">
              <a:buNone/>
              <a:defRPr sz="993"/>
            </a:lvl5pPr>
            <a:lvl6pPr marL="2521001" indent="0">
              <a:buNone/>
              <a:defRPr sz="993"/>
            </a:lvl6pPr>
            <a:lvl7pPr marL="3025201" indent="0">
              <a:buNone/>
              <a:defRPr sz="993"/>
            </a:lvl7pPr>
            <a:lvl8pPr marL="3529401" indent="0">
              <a:buNone/>
              <a:defRPr sz="993"/>
            </a:lvl8pPr>
            <a:lvl9pPr marL="4033601" indent="0">
              <a:buNone/>
              <a:defRPr sz="993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884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9900" y="-9338"/>
            <a:ext cx="10721986" cy="7581526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7" y="672253"/>
            <a:ext cx="7422196" cy="145654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6" y="2382651"/>
            <a:ext cx="7422197" cy="4279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20211" y="6662281"/>
            <a:ext cx="799936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787" y="6662281"/>
            <a:ext cx="5405508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35572" y="6662281"/>
            <a:ext cx="599413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559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</p:sldLayoutIdLst>
  <p:txStyles>
    <p:titleStyle>
      <a:lvl1pPr algn="l" defTabSz="504200" rtl="0" eaLnBrk="1" latinLnBrk="0" hangingPunct="1">
        <a:spcBef>
          <a:spcPct val="0"/>
        </a:spcBef>
        <a:buNone/>
        <a:defRPr sz="397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78150" indent="-378150" algn="l" defTabSz="504200" rtl="0" eaLnBrk="1" latinLnBrk="0" hangingPunct="1">
        <a:spcBef>
          <a:spcPts val="110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98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819325" indent="-315125" algn="l" defTabSz="504200" rtl="0" eaLnBrk="1" latinLnBrk="0" hangingPunct="1">
        <a:spcBef>
          <a:spcPts val="110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76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60500" indent="-252100" algn="l" defTabSz="504200" rtl="0" eaLnBrk="1" latinLnBrk="0" hangingPunct="1">
        <a:spcBef>
          <a:spcPts val="110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54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764701" indent="-252100" algn="l" defTabSz="504200" rtl="0" eaLnBrk="1" latinLnBrk="0" hangingPunct="1">
        <a:spcBef>
          <a:spcPts val="110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68901" indent="-252100" algn="l" defTabSz="504200" rtl="0" eaLnBrk="1" latinLnBrk="0" hangingPunct="1">
        <a:spcBef>
          <a:spcPts val="110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73101" indent="-252100" algn="l" defTabSz="504200" rtl="0" eaLnBrk="1" latinLnBrk="0" hangingPunct="1">
        <a:spcBef>
          <a:spcPts val="110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77301" indent="-252100" algn="l" defTabSz="504200" rtl="0" eaLnBrk="1" latinLnBrk="0" hangingPunct="1">
        <a:spcBef>
          <a:spcPts val="110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781501" indent="-252100" algn="l" defTabSz="504200" rtl="0" eaLnBrk="1" latinLnBrk="0" hangingPunct="1">
        <a:spcBef>
          <a:spcPts val="110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285701" indent="-252100" algn="l" defTabSz="504200" rtl="0" eaLnBrk="1" latinLnBrk="0" hangingPunct="1">
        <a:spcBef>
          <a:spcPts val="110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42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200" algn="l" defTabSz="5042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400" algn="l" defTabSz="5042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2600" algn="l" defTabSz="5042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801" algn="l" defTabSz="5042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1001" algn="l" defTabSz="5042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5201" algn="l" defTabSz="5042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9401" algn="l" defTabSz="5042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3601" algn="l" defTabSz="5042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aloursynow.pl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instsani.pl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stsani.pl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pertydesign.pl/" TargetMode="External"/><Relationship Id="rId3" Type="http://schemas.openxmlformats.org/officeDocument/2006/relationships/image" Target="../media/image7.jpeg"/><Relationship Id="rId7" Type="http://schemas.openxmlformats.org/officeDocument/2006/relationships/hyperlink" Target="https://www.superbruk.com.pl/produkty/plyty-chodnikowe/plyta-azurowa-meba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rmf.fm/magazyn/news,24176,bankomat-nasion-w-siedzibie-zarzadu-zieleni-w-warszawie-zasiej-lake-kwietna.html" TargetMode="External"/><Relationship Id="rId5" Type="http://schemas.openxmlformats.org/officeDocument/2006/relationships/hyperlink" Target="https://www.miasto2077.pl/montreal-przebija-przez-miasto-zielone-korytarze/" TargetMode="Externa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Relationship Id="rId5" Type="http://schemas.openxmlformats.org/officeDocument/2006/relationships/hyperlink" Target="https://zzm.krakow.pl/" TargetMode="External"/><Relationship Id="rId4" Type="http://schemas.openxmlformats.org/officeDocument/2006/relationships/hyperlink" Target="https://www.muratorplus.pl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514E9BF-43DB-B87E-1110-E9D68BF9AB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1637" y="2966299"/>
            <a:ext cx="6813013" cy="1815505"/>
          </a:xfrm>
        </p:spPr>
        <p:txBody>
          <a:bodyPr/>
          <a:lstStyle/>
          <a:p>
            <a:br>
              <a:rPr lang="pl-PL" sz="2400" dirty="0"/>
            </a:br>
            <a:br>
              <a:rPr lang="pl-PL" sz="2400" dirty="0"/>
            </a:br>
            <a:br>
              <a:rPr lang="pl-PL" sz="2400" dirty="0"/>
            </a:br>
            <a:r>
              <a:rPr lang="pl-PL" sz="2000" b="1" dirty="0"/>
              <a:t>Słownik ZNI/gospodarowanie wodami opadowymi – na podstawie dokumentów roboczych do PP NFOŚiGW pn. „Koniec z betonem”</a:t>
            </a:r>
            <a:br>
              <a:rPr lang="pl-PL" sz="2000" b="1" dirty="0"/>
            </a:br>
            <a:r>
              <a:rPr lang="pl-PL" sz="2000" b="1" dirty="0"/>
              <a:t>Materiały pomocnicze do warsztatów dla wnioskodawców w programach </a:t>
            </a:r>
            <a:r>
              <a:rPr lang="pl-PL" sz="2000" b="1" dirty="0" err="1"/>
              <a:t>FEnIKS</a:t>
            </a:r>
            <a:r>
              <a:rPr lang="pl-PL" sz="2000" b="1" dirty="0"/>
              <a:t>/FEPW w obszarze adaptacji do zmian klimatu</a:t>
            </a:r>
            <a:br>
              <a:rPr lang="pl-PL" sz="2000" b="1" dirty="0"/>
            </a:br>
            <a:br>
              <a:rPr lang="pl-PL" sz="2000" b="1"/>
            </a:br>
            <a:endParaRPr lang="pl-PL" sz="2800" b="1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F7440E4-BDBE-5335-80F7-EECF400188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2643" y="5479892"/>
            <a:ext cx="6813013" cy="1209636"/>
          </a:xfrm>
        </p:spPr>
        <p:txBody>
          <a:bodyPr>
            <a:normAutofit fontScale="70000" lnSpcReduction="20000"/>
          </a:bodyPr>
          <a:lstStyle/>
          <a:p>
            <a:r>
              <a:rPr lang="pl-PL" b="1" dirty="0"/>
              <a:t>Piotr Czarnocki </a:t>
            </a:r>
          </a:p>
          <a:p>
            <a:r>
              <a:rPr lang="pl-PL" b="1" dirty="0"/>
              <a:t>Radca </a:t>
            </a:r>
          </a:p>
          <a:p>
            <a:r>
              <a:rPr lang="pl-PL" b="1" dirty="0"/>
              <a:t>Departament Funduszy Europejskich </a:t>
            </a:r>
          </a:p>
          <a:p>
            <a:r>
              <a:rPr lang="pl-PL" b="1" dirty="0"/>
              <a:t>Ministerstwo Klimatu i Środowiska</a:t>
            </a:r>
          </a:p>
        </p:txBody>
      </p:sp>
    </p:spTree>
    <p:extLst>
      <p:ext uri="{BB962C8B-B14F-4D97-AF65-F5344CB8AC3E}">
        <p14:creationId xmlns:p14="http://schemas.microsoft.com/office/powerpoint/2010/main" val="1878463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1104"/>
            <a:ext cx="9777984" cy="520598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1104"/>
            <a:ext cx="9777984" cy="3913632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7611" y="2083258"/>
            <a:ext cx="5083177" cy="2744382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537825" y="3451418"/>
            <a:ext cx="838200" cy="124968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marL="0" marR="0" indent="0"/>
            <a:r>
              <a:rPr lang="en-US" sz="1000" b="1" dirty="0" err="1">
                <a:latin typeface="Calibri"/>
              </a:rPr>
              <a:t>Rozszczelnienie</a:t>
            </a:r>
            <a:endParaRPr lang="en-US" sz="1000" b="1" dirty="0">
              <a:latin typeface="Calibri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502467" y="3315634"/>
            <a:ext cx="2746248" cy="457200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 marL="0" marR="0" indent="4572"/>
            <a:r>
              <a:rPr lang="pl" sz="1000" dirty="0">
                <a:latin typeface="Calibri"/>
              </a:rPr>
              <a:t>usunięcie </a:t>
            </a:r>
            <a:r>
              <a:rPr lang="en-US" sz="1000" dirty="0" err="1">
                <a:latin typeface="Calibri"/>
              </a:rPr>
              <a:t>starego</a:t>
            </a:r>
            <a:r>
              <a:rPr lang="en-US" sz="1000" dirty="0">
                <a:latin typeface="Calibri"/>
              </a:rPr>
              <a:t> </a:t>
            </a:r>
            <a:r>
              <a:rPr lang="en-US" sz="1000" dirty="0" err="1">
                <a:latin typeface="Calibri"/>
              </a:rPr>
              <a:t>asfaltu</a:t>
            </a:r>
            <a:r>
              <a:rPr lang="en-US" sz="1000" dirty="0">
                <a:latin typeface="Calibri"/>
              </a:rPr>
              <a:t> </a:t>
            </a:r>
            <a:r>
              <a:rPr lang="en-US" sz="1000" dirty="0" err="1">
                <a:latin typeface="Calibri"/>
              </a:rPr>
              <a:t>czy</a:t>
            </a:r>
            <a:r>
              <a:rPr lang="en-US" sz="1000" dirty="0">
                <a:latin typeface="Calibri"/>
              </a:rPr>
              <a:t> </a:t>
            </a:r>
            <a:r>
              <a:rPr lang="pl" sz="1000" dirty="0">
                <a:latin typeface="Calibri"/>
              </a:rPr>
              <a:t>płyt </a:t>
            </a:r>
            <a:r>
              <a:rPr lang="en-US" sz="1000" dirty="0" err="1">
                <a:latin typeface="Calibri"/>
              </a:rPr>
              <a:t>chodnikowych</a:t>
            </a:r>
            <a:r>
              <a:rPr lang="en-US" sz="1000" dirty="0">
                <a:latin typeface="Calibri"/>
              </a:rPr>
              <a:t>, </a:t>
            </a:r>
            <a:r>
              <a:rPr lang="pl" sz="1000" dirty="0">
                <a:latin typeface="Calibri"/>
              </a:rPr>
              <a:t>przywrócenie przepuszczalności </a:t>
            </a:r>
            <a:r>
              <a:rPr lang="en-US" sz="1000" dirty="0" err="1">
                <a:latin typeface="Calibri"/>
              </a:rPr>
              <a:t>zbitej</a:t>
            </a:r>
            <a:r>
              <a:rPr lang="en-US" sz="1000" dirty="0">
                <a:latin typeface="Calibri"/>
              </a:rPr>
              <a:t> </a:t>
            </a:r>
            <a:r>
              <a:rPr lang="pl" sz="1000" dirty="0">
                <a:latin typeface="Calibri"/>
              </a:rPr>
              <a:t>(zagęszczonej) </a:t>
            </a:r>
            <a:r>
              <a:rPr lang="en-US" sz="1000" dirty="0" err="1">
                <a:latin typeface="Calibri"/>
              </a:rPr>
              <a:t>glebie</a:t>
            </a:r>
            <a:endParaRPr lang="en-US" sz="1000" dirty="0">
              <a:latin typeface="Calibri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4591663" y="5043948"/>
            <a:ext cx="1911981" cy="123494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marL="0" marR="0" indent="0"/>
            <a:r>
              <a:rPr lang="en-US" sz="900" i="1" dirty="0" err="1">
                <a:solidFill>
                  <a:srgbClr val="44546A"/>
                </a:solidFill>
                <a:latin typeface="Calibri"/>
              </a:rPr>
              <a:t>Rysunek</a:t>
            </a:r>
            <a:r>
              <a:rPr lang="en-US" sz="900" i="1" dirty="0">
                <a:solidFill>
                  <a:srgbClr val="44546A"/>
                </a:solidFill>
                <a:latin typeface="Calibri"/>
              </a:rPr>
              <a:t>  </a:t>
            </a:r>
            <a:r>
              <a:rPr lang="en-US" sz="900" i="1" dirty="0">
                <a:solidFill>
                  <a:srgbClr val="44546A"/>
                </a:solidFill>
                <a:latin typeface="Calibri"/>
                <a:hlinkClick r:id="rId3"/>
              </a:rPr>
              <a:t>https://www.haloursynow.pl/</a:t>
            </a:r>
          </a:p>
        </p:txBody>
      </p:sp>
      <p:sp>
        <p:nvSpPr>
          <p:cNvPr id="9" name="Prostokąt 8"/>
          <p:cNvSpPr/>
          <p:nvPr/>
        </p:nvSpPr>
        <p:spPr>
          <a:xfrm>
            <a:off x="4581832" y="4984955"/>
            <a:ext cx="1508072" cy="233123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marL="0" marR="0" indent="0"/>
            <a:endParaRPr lang="en-US" sz="900" i="1" dirty="0">
              <a:solidFill>
                <a:srgbClr val="44546A"/>
              </a:solidFill>
              <a:latin typeface="Calibri"/>
              <a:hlinkClick r:id="rId4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7805" y="226143"/>
            <a:ext cx="4859989" cy="1858296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567322" y="3060782"/>
            <a:ext cx="481584" cy="143256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marL="0" marR="0" indent="0" algn="just"/>
            <a:r>
              <a:rPr lang="en-US" sz="1000" b="1" dirty="0" err="1">
                <a:latin typeface="Calibri"/>
              </a:rPr>
              <a:t>Retencja</a:t>
            </a:r>
            <a:endParaRPr lang="en-US" sz="1000" b="1" dirty="0">
              <a:latin typeface="Calibri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1466186" y="3034432"/>
            <a:ext cx="2371344" cy="304800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 marL="0" marR="0" indent="0"/>
            <a:r>
              <a:rPr lang="pl" sz="1000" dirty="0">
                <a:latin typeface="Calibri"/>
              </a:rPr>
              <a:t>zdolność </a:t>
            </a:r>
            <a:r>
              <a:rPr lang="en-US" sz="1000" dirty="0">
                <a:latin typeface="Calibri"/>
              </a:rPr>
              <a:t>do </a:t>
            </a:r>
            <a:r>
              <a:rPr lang="en-US" sz="1000" dirty="0" err="1">
                <a:latin typeface="Calibri"/>
              </a:rPr>
              <a:t>gromadzenia</a:t>
            </a:r>
            <a:r>
              <a:rPr lang="en-US" sz="1000" dirty="0">
                <a:latin typeface="Calibri"/>
              </a:rPr>
              <a:t> </a:t>
            </a:r>
            <a:r>
              <a:rPr lang="pl" sz="1000" dirty="0">
                <a:latin typeface="Calibri"/>
              </a:rPr>
              <a:t>zasobów wodnych </a:t>
            </a:r>
            <a:r>
              <a:rPr lang="en-US" sz="1000" dirty="0" err="1">
                <a:latin typeface="Calibri"/>
              </a:rPr>
              <a:t>i</a:t>
            </a:r>
            <a:r>
              <a:rPr lang="en-US" sz="1000" dirty="0">
                <a:latin typeface="Calibri"/>
              </a:rPr>
              <a:t> </a:t>
            </a:r>
            <a:r>
              <a:rPr lang="en-US" sz="1000" dirty="0" err="1">
                <a:latin typeface="Calibri"/>
              </a:rPr>
              <a:t>przetrzymywania</a:t>
            </a:r>
            <a:r>
              <a:rPr lang="en-US" sz="1000" dirty="0">
                <a:latin typeface="Calibri"/>
              </a:rPr>
              <a:t> ich </a:t>
            </a:r>
            <a:r>
              <a:rPr lang="en-US" sz="1000" dirty="0" err="1">
                <a:latin typeface="Calibri"/>
              </a:rPr>
              <a:t>przez</a:t>
            </a:r>
            <a:r>
              <a:rPr lang="en-US" sz="1000" dirty="0">
                <a:latin typeface="Calibri"/>
              </a:rPr>
              <a:t> </a:t>
            </a:r>
            <a:r>
              <a:rPr lang="pl" sz="1000" dirty="0">
                <a:latin typeface="Calibri"/>
              </a:rPr>
              <a:t>dłuższy </a:t>
            </a:r>
            <a:r>
              <a:rPr lang="en-US" sz="1000" dirty="0" err="1">
                <a:latin typeface="Calibri"/>
              </a:rPr>
              <a:t>czas</a:t>
            </a:r>
            <a:endParaRPr lang="en-US" sz="1000" dirty="0">
              <a:latin typeface="Calibri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8023122" y="1858298"/>
            <a:ext cx="1508072" cy="23312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noAutofit/>
          </a:bodyPr>
          <a:lstStyle/>
          <a:p>
            <a:pPr marL="0" marR="0" indent="0"/>
            <a:r>
              <a:rPr lang="en-US" sz="900" i="1" dirty="0" err="1">
                <a:solidFill>
                  <a:srgbClr val="44546A"/>
                </a:solidFill>
                <a:latin typeface="Calibri"/>
              </a:rPr>
              <a:t>Rysunek</a:t>
            </a:r>
            <a:r>
              <a:rPr lang="en-US" sz="900" i="1" dirty="0">
                <a:solidFill>
                  <a:srgbClr val="44546A"/>
                </a:solidFill>
                <a:latin typeface="Calibri"/>
              </a:rPr>
              <a:t>  </a:t>
            </a:r>
            <a:r>
              <a:rPr lang="en-US" sz="900" i="1" dirty="0">
                <a:solidFill>
                  <a:srgbClr val="44546A"/>
                </a:solidFill>
                <a:latin typeface="Calibri"/>
                <a:hlinkClick r:id="rId3"/>
              </a:rPr>
              <a:t>https://instsani.pl/</a:t>
            </a: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156" y="2084439"/>
            <a:ext cx="4827638" cy="2430411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987" y="4522839"/>
            <a:ext cx="4827640" cy="3040011"/>
          </a:xfrm>
          <a:prstGeom prst="rect">
            <a:avLst/>
          </a:prstGeom>
        </p:spPr>
      </p:pic>
      <p:sp>
        <p:nvSpPr>
          <p:cNvPr id="13" name="Prostokąt 12"/>
          <p:cNvSpPr/>
          <p:nvPr/>
        </p:nvSpPr>
        <p:spPr>
          <a:xfrm>
            <a:off x="4793224" y="7251068"/>
            <a:ext cx="3829665" cy="19195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noAutofit/>
          </a:bodyPr>
          <a:lstStyle/>
          <a:p>
            <a:pPr marL="0" marR="0" indent="0"/>
            <a:r>
              <a:rPr lang="en-US" sz="900" i="1" dirty="0" err="1">
                <a:latin typeface="Calibri"/>
              </a:rPr>
              <a:t>Rysun</a:t>
            </a:r>
            <a:r>
              <a:rPr lang="pl-PL" sz="900" i="1" dirty="0">
                <a:latin typeface="Calibri"/>
              </a:rPr>
              <a:t>ki</a:t>
            </a:r>
            <a:r>
              <a:rPr lang="en-US" sz="900" i="1" dirty="0">
                <a:solidFill>
                  <a:srgbClr val="92D050"/>
                </a:solidFill>
                <a:latin typeface="Calibri"/>
              </a:rPr>
              <a:t> </a:t>
            </a:r>
            <a:r>
              <a:rPr lang="pl-PL" sz="900" i="1" dirty="0">
                <a:solidFill>
                  <a:srgbClr val="92D050"/>
                </a:solidFill>
                <a:latin typeface="Calibri"/>
              </a:rPr>
              <a:t>: https://sendzimir. org.pl//</a:t>
            </a:r>
            <a:endParaRPr lang="en-US" sz="900" i="1" dirty="0">
              <a:solidFill>
                <a:srgbClr val="92D050"/>
              </a:solidFill>
              <a:latin typeface="Calibri"/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29300032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1104"/>
            <a:ext cx="9777984" cy="549554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0872" y="448056"/>
            <a:ext cx="5260848" cy="545592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4775" y="463295"/>
            <a:ext cx="3002383" cy="1631995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0976" y="4498848"/>
            <a:ext cx="2100072" cy="1402080"/>
          </a:xfrm>
          <a:prstGeom prst="rect">
            <a:avLst/>
          </a:prstGeom>
        </p:spPr>
      </p:pic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457200" y="451104"/>
          <a:ext cx="4175760" cy="5724144"/>
        </p:xfrm>
        <a:graphic>
          <a:graphicData uri="http://schemas.openxmlformats.org/drawingml/2006/table">
            <a:tbl>
              <a:tblPr/>
              <a:tblGrid>
                <a:gridCol w="1170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5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76400">
                <a:tc>
                  <a:txBody>
                    <a:bodyPr/>
                    <a:lstStyle/>
                    <a:p>
                      <a:pPr marL="0" marR="0" indent="0"/>
                      <a:r>
                        <a:rPr lang="pl" sz="1000" b="1" dirty="0">
                          <a:latin typeface="Calibri"/>
                        </a:rPr>
                        <a:t>Płyta ażurowa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/>
                      <a:r>
                        <a:rPr lang="pl" sz="1000" dirty="0">
                          <a:latin typeface="Calibri"/>
                        </a:rPr>
                        <a:t>Betonowa krata z powierzchnią przepuszczalną w prześwitach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1344">
                <a:tc>
                  <a:txBody>
                    <a:bodyPr/>
                    <a:lstStyle/>
                    <a:p>
                      <a:pPr marL="0" marR="0" indent="0"/>
                      <a:r>
                        <a:rPr lang="pl" sz="1000" b="1">
                          <a:latin typeface="Calibri"/>
                        </a:rPr>
                        <a:t>Zielone korytarze miejskie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/>
                      <a:r>
                        <a:rPr lang="pl" sz="1000" dirty="0">
                          <a:latin typeface="Calibri"/>
                        </a:rPr>
                        <a:t>zaprojektowane ulice, ścieżki atrakcyjne do przejścia lub przejechania, które stymulują ruchem pieszo -rowerowym oraz usprawniają relacje między przechodniami w punktach osiedlowych -podwórkach/skwerach, pełnią funkcje rekreacyjne, odpoczynkowe, sportowe, zdrowotne, edukacyjne i integracyjne.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pPr marL="0" marR="0" indent="0"/>
                      <a:r>
                        <a:rPr lang="pl" sz="1000" b="1">
                          <a:latin typeface="Calibri"/>
                        </a:rPr>
                        <a:t>Łąki kwietne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97000"/>
                        </a:lnSpc>
                        <a:spcAft>
                          <a:spcPts val="840"/>
                        </a:spcAft>
                      </a:pPr>
                      <a:r>
                        <a:rPr lang="pl" sz="1000" dirty="0">
                          <a:latin typeface="Calibri"/>
                        </a:rPr>
                        <a:t>to rabata ogrodowa, a właściwie kompozycja ogrodowa, naśladująca naturalne założenie.</a:t>
                      </a:r>
                    </a:p>
                    <a:p>
                      <a:pPr marL="0" marR="0" indent="0"/>
                      <a:r>
                        <a:rPr lang="pl" sz="1000" dirty="0">
                          <a:latin typeface="Calibri"/>
                        </a:rPr>
                        <a:t>Składa się z traw, bylin i kwitnących roślin jednorocznych.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Prostokąt 5"/>
          <p:cNvSpPr/>
          <p:nvPr/>
        </p:nvSpPr>
        <p:spPr>
          <a:xfrm flipH="1">
            <a:off x="4699817" y="4237705"/>
            <a:ext cx="2005781" cy="245805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noAutofit/>
          </a:bodyPr>
          <a:lstStyle/>
          <a:p>
            <a:pPr marL="0" marR="0" indent="0"/>
            <a:r>
              <a:rPr lang="pl" sz="900" i="1" dirty="0">
                <a:solidFill>
                  <a:srgbClr val="44546A"/>
                </a:solidFill>
                <a:latin typeface="Calibri"/>
              </a:rPr>
              <a:t>Rysunek </a:t>
            </a:r>
            <a:r>
              <a:rPr lang="pl" sz="900" i="1" dirty="0">
                <a:solidFill>
                  <a:srgbClr val="44546A"/>
                </a:solidFill>
                <a:latin typeface="Calibri"/>
                <a:hlinkClick r:id="rId5"/>
              </a:rPr>
              <a:t> https://w</a:t>
            </a:r>
            <a:r>
              <a:rPr lang="en-US" sz="900" i="1" u="sng" dirty="0">
                <a:solidFill>
                  <a:srgbClr val="0563C1"/>
                </a:solidFill>
                <a:latin typeface="Calibri"/>
                <a:hlinkClick r:id="rId5"/>
              </a:rPr>
              <a:t>ww.miasto2077.pl</a:t>
            </a:r>
            <a:r>
              <a:rPr lang="pl-PL" sz="900" i="1" u="sng" dirty="0">
                <a:solidFill>
                  <a:srgbClr val="0563C1"/>
                </a:solidFill>
                <a:latin typeface="Calibri"/>
                <a:hlinkClick r:id="rId5"/>
              </a:rPr>
              <a:t>l/</a:t>
            </a:r>
            <a:endParaRPr lang="en-US" sz="900" i="1" u="sng" dirty="0">
              <a:solidFill>
                <a:srgbClr val="0563C1"/>
              </a:solidFill>
              <a:latin typeface="Calibri"/>
              <a:hlinkClick r:id="rId5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7482840" y="5888736"/>
            <a:ext cx="1588008" cy="140208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marL="0" marR="0" indent="0" algn="r"/>
            <a:r>
              <a:rPr lang="pl" sz="900" i="1" dirty="0">
                <a:solidFill>
                  <a:srgbClr val="44546A"/>
                </a:solidFill>
                <a:latin typeface="Calibri"/>
              </a:rPr>
              <a:t>Rysunek </a:t>
            </a:r>
            <a:r>
              <a:rPr lang="pl" sz="900" i="1" dirty="0">
                <a:solidFill>
                  <a:srgbClr val="44546A"/>
                </a:solidFill>
                <a:latin typeface="Calibri"/>
                <a:hlinkClick r:id="rId6"/>
              </a:rPr>
              <a:t> https://www.rmf.fm/</a:t>
            </a:r>
          </a:p>
        </p:txBody>
      </p:sp>
      <p:sp>
        <p:nvSpPr>
          <p:cNvPr id="8" name="Prostokąt 7"/>
          <p:cNvSpPr/>
          <p:nvPr/>
        </p:nvSpPr>
        <p:spPr>
          <a:xfrm>
            <a:off x="4684776" y="1868424"/>
            <a:ext cx="2011680" cy="14020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noAutofit/>
          </a:bodyPr>
          <a:lstStyle/>
          <a:p>
            <a:pPr marL="0" marR="0" indent="0"/>
            <a:r>
              <a:rPr lang="pl" sz="900" i="1" dirty="0">
                <a:solidFill>
                  <a:srgbClr val="44546A"/>
                </a:solidFill>
                <a:latin typeface="Calibri"/>
              </a:rPr>
              <a:t>Rysunek </a:t>
            </a:r>
            <a:r>
              <a:rPr lang="pl" sz="900" i="1" dirty="0">
                <a:solidFill>
                  <a:srgbClr val="44546A"/>
                </a:solidFill>
                <a:latin typeface="Calibri"/>
                <a:hlinkClick r:id="rId7"/>
              </a:rPr>
              <a:t> </a:t>
            </a:r>
            <a:r>
              <a:rPr lang="en-US" sz="900" i="1" u="sng" dirty="0">
                <a:solidFill>
                  <a:srgbClr val="0563C1"/>
                </a:solidFill>
                <a:latin typeface="Calibri"/>
                <a:hlinkClick r:id="rId7"/>
              </a:rPr>
              <a:t>https://www.superbruk.com.pl/</a:t>
            </a:r>
          </a:p>
        </p:txBody>
      </p:sp>
      <p:sp>
        <p:nvSpPr>
          <p:cNvPr id="9" name="Prostokąt 8"/>
          <p:cNvSpPr/>
          <p:nvPr/>
        </p:nvSpPr>
        <p:spPr>
          <a:xfrm>
            <a:off x="4751832" y="5910072"/>
            <a:ext cx="2081784" cy="140208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marL="0" marR="0" indent="0"/>
            <a:r>
              <a:rPr lang="pl" sz="900" i="1" dirty="0">
                <a:solidFill>
                  <a:srgbClr val="44546A"/>
                </a:solidFill>
                <a:latin typeface="Calibri"/>
              </a:rPr>
              <a:t>Rysunek  </a:t>
            </a:r>
            <a:r>
              <a:rPr lang="pl" sz="900" i="1" dirty="0">
                <a:solidFill>
                  <a:srgbClr val="44546A"/>
                </a:solidFill>
                <a:latin typeface="Calibri"/>
                <a:hlinkClick r:id="rId8"/>
              </a:rPr>
              <a:t>https://www.propertydesign.pl/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824" y="441960"/>
            <a:ext cx="3761232" cy="2557272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7824" y="3255263"/>
            <a:ext cx="3761232" cy="2513187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518160" y="3051048"/>
            <a:ext cx="969264" cy="146304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marL="0" marR="0" indent="0"/>
            <a:r>
              <a:rPr lang="pl" sz="1000" b="1">
                <a:latin typeface="Calibri"/>
              </a:rPr>
              <a:t>Park kieszonkowy</a:t>
            </a:r>
          </a:p>
        </p:txBody>
      </p:sp>
      <p:sp>
        <p:nvSpPr>
          <p:cNvPr id="5" name="Prostokąt 4"/>
          <p:cNvSpPr/>
          <p:nvPr/>
        </p:nvSpPr>
        <p:spPr>
          <a:xfrm>
            <a:off x="1685544" y="2892552"/>
            <a:ext cx="2813304" cy="46024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 marL="0" marR="0" indent="0"/>
            <a:r>
              <a:rPr lang="en-US" sz="1000">
                <a:latin typeface="Calibri"/>
              </a:rPr>
              <a:t>park </a:t>
            </a:r>
            <a:r>
              <a:rPr lang="pl" sz="1000">
                <a:latin typeface="Calibri"/>
              </a:rPr>
              <a:t>o niewielkiej powierzchni (brak jednak uregulowania prawnego w zakresie jego powierzchni), najczęściej jest to 300 -1000 m</a:t>
            </a:r>
            <a:r>
              <a:rPr lang="pl" sz="1000" baseline="30000">
                <a:latin typeface="Calibri"/>
              </a:rPr>
              <a:t>2</a:t>
            </a:r>
          </a:p>
        </p:txBody>
      </p:sp>
      <p:sp>
        <p:nvSpPr>
          <p:cNvPr id="6" name="Prostokąt 5"/>
          <p:cNvSpPr/>
          <p:nvPr/>
        </p:nvSpPr>
        <p:spPr>
          <a:xfrm>
            <a:off x="4684776" y="3005328"/>
            <a:ext cx="1950720" cy="140208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marL="0" marR="0" indent="0"/>
            <a:r>
              <a:rPr lang="pl" sz="900" i="1">
                <a:solidFill>
                  <a:srgbClr val="44546A"/>
                </a:solidFill>
                <a:latin typeface="Calibri"/>
              </a:rPr>
              <a:t>Rysunek 12 </a:t>
            </a:r>
            <a:r>
              <a:rPr lang="en-US" sz="900" i="1">
                <a:solidFill>
                  <a:srgbClr val="44546A"/>
                </a:solidFill>
                <a:latin typeface="Calibri"/>
                <a:hlinkClick r:id="rId4"/>
              </a:rPr>
              <a:t>https://www.muratorplus.pl/</a:t>
            </a:r>
          </a:p>
        </p:txBody>
      </p:sp>
      <p:sp>
        <p:nvSpPr>
          <p:cNvPr id="7" name="Prostokąt 6"/>
          <p:cNvSpPr/>
          <p:nvPr/>
        </p:nvSpPr>
        <p:spPr>
          <a:xfrm>
            <a:off x="4704441" y="5875265"/>
            <a:ext cx="1658112" cy="140208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marL="0" marR="0" indent="0"/>
            <a:r>
              <a:rPr lang="pl" sz="900" i="1" dirty="0">
                <a:solidFill>
                  <a:srgbClr val="44546A"/>
                </a:solidFill>
                <a:latin typeface="Calibri"/>
              </a:rPr>
              <a:t>Rysunek 13 </a:t>
            </a:r>
            <a:r>
              <a:rPr lang="en-US" sz="900" i="1" u="sng" dirty="0">
                <a:solidFill>
                  <a:srgbClr val="0563C1"/>
                </a:solidFill>
                <a:latin typeface="Calibri"/>
                <a:hlinkClick r:id="rId5"/>
              </a:rPr>
              <a:t>https://zzm.krakow.pl/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1104"/>
            <a:ext cx="9777984" cy="5187696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244" y="386703"/>
            <a:ext cx="9802368" cy="6028944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6037" y="2246149"/>
            <a:ext cx="2149037" cy="1612557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13" y="1355670"/>
            <a:ext cx="9777984" cy="1938135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272</Words>
  <Application>Microsoft Office PowerPoint</Application>
  <PresentationFormat>Niestandardowy</PresentationFormat>
  <Paragraphs>27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6" baseType="lpstr">
      <vt:lpstr>Arial</vt:lpstr>
      <vt:lpstr>Calibri</vt:lpstr>
      <vt:lpstr>Trebuchet MS</vt:lpstr>
      <vt:lpstr>Wingdings 3</vt:lpstr>
      <vt:lpstr>Faseta</vt:lpstr>
      <vt:lpstr>   Słownik ZNI/gospodarowanie wodami opadowymi – na podstawie dokumentów roboczych do PP NFOŚiGW pn. „Koniec z betonem” Materiały pomocnicze do warsztatów dla wnioskodawców w programach FEnIKS/FEPW w obszarze adaptacji do zmian klimatu 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cp:lastModifiedBy/>
  <cp:revision>1</cp:revision>
  <dcterms:modified xsi:type="dcterms:W3CDTF">2024-06-06T15:39:04Z</dcterms:modified>
</cp:coreProperties>
</file>